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50C1FB-1274-4018-A069-4F409C63C072}">
  <a:tblStyle styleId="{7350C1FB-1274-4018-A069-4F409C63C0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The port scan began on 7/23 at 15:00</a:t>
            </a:r>
            <a:endParaRPr/>
          </a:p>
          <a:p>
            <a:pPr indent="-298450" lvl="0" marL="457200" rtl="0" algn="l">
              <a:spcBef>
                <a:spcPts val="0"/>
              </a:spcBef>
              <a:spcAft>
                <a:spcPts val="0"/>
              </a:spcAft>
              <a:buSzPts val="1100"/>
              <a:buAutoNum type="arabicPeriod"/>
            </a:pPr>
            <a:r>
              <a:rPr lang="en"/>
              <a:t>16,721 attempts were made from the IP 192.168.1.90</a:t>
            </a:r>
            <a:endParaRPr/>
          </a:p>
          <a:p>
            <a:pPr indent="-298450" lvl="0" marL="457200" rtl="0" algn="l">
              <a:spcBef>
                <a:spcPts val="0"/>
              </a:spcBef>
              <a:spcAft>
                <a:spcPts val="0"/>
              </a:spcAft>
              <a:buSzPts val="1100"/>
              <a:buAutoNum type="arabicPeriod"/>
            </a:pPr>
            <a:r>
              <a:rPr lang="en"/>
              <a:t>This is a port scan due to the amount of connections and failures to connect at the same time.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The requests </a:t>
            </a:r>
            <a:r>
              <a:rPr lang="en"/>
              <a:t>occurred</a:t>
            </a:r>
            <a:r>
              <a:rPr lang="en"/>
              <a:t> between 7/23/22 at 14:00 and 15:10. 16,717 requests were made due to the attacker accessing the folder as well as the brute force requesting it. </a:t>
            </a:r>
            <a:endParaRPr/>
          </a:p>
          <a:p>
            <a:pPr indent="-298450" lvl="0" marL="457200" rtl="0" algn="l">
              <a:spcBef>
                <a:spcPts val="0"/>
              </a:spcBef>
              <a:spcAft>
                <a:spcPts val="0"/>
              </a:spcAft>
              <a:buSzPts val="1100"/>
              <a:buAutoNum type="arabicPeriod"/>
            </a:pPr>
            <a:r>
              <a:rPr lang="en"/>
              <a:t>The folder requested was the Secret Folder found in Company Folders. It contained the file describing how to access the webdav and the hash for Ryans password.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Over the whole attack the request was made 16,717 times</a:t>
            </a:r>
            <a:endParaRPr/>
          </a:p>
          <a:p>
            <a:pPr indent="-298450" lvl="0" marL="457200" rtl="0" algn="l">
              <a:spcBef>
                <a:spcPts val="0"/>
              </a:spcBef>
              <a:spcAft>
                <a:spcPts val="0"/>
              </a:spcAft>
              <a:buSzPts val="1100"/>
              <a:buAutoNum type="arabicPeriod"/>
            </a:pPr>
            <a:r>
              <a:rPr lang="en"/>
              <a:t>16,713 </a:t>
            </a:r>
            <a:r>
              <a:rPr lang="en"/>
              <a:t>attempts</a:t>
            </a:r>
            <a:r>
              <a:rPr lang="en"/>
              <a:t> were made before the attacker found the password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The directory was requested a total of 544 times</a:t>
            </a:r>
            <a:endParaRPr/>
          </a:p>
          <a:p>
            <a:pPr indent="-298450" lvl="0" marL="457200" rtl="0" algn="l">
              <a:spcBef>
                <a:spcPts val="0"/>
              </a:spcBef>
              <a:spcAft>
                <a:spcPts val="0"/>
              </a:spcAft>
              <a:buSzPts val="1100"/>
              <a:buAutoNum type="arabicPeriod"/>
            </a:pPr>
            <a:r>
              <a:rPr lang="en"/>
              <a:t>The files accessed were the password.dav as well as the php file that was used to get a reverse shell.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6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2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 Id="rId3" Type="http://schemas.openxmlformats.org/officeDocument/2006/relationships/image" Target="../media/image1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3.png"/><Relationship Id="rId4" Type="http://schemas.openxmlformats.org/officeDocument/2006/relationships/image" Target="../media/image107.png"/><Relationship Id="rId5" Type="http://schemas.openxmlformats.org/officeDocument/2006/relationships/image" Target="../media/image102.png"/><Relationship Id="rId6" Type="http://schemas.openxmlformats.org/officeDocument/2006/relationships/image" Target="../media/image1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12.png"/><Relationship Id="rId5" Type="http://schemas.openxmlformats.org/officeDocument/2006/relationships/image" Target="../media/image1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1.png"/><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solidFill>
                  <a:schemeClr val="dk1"/>
                </a:solidFill>
              </a:rPr>
              <a:t>PHP Reverse Shell Vulnerability</a:t>
            </a:r>
            <a:endParaRPr/>
          </a:p>
        </p:txBody>
      </p:sp>
      <p:sp>
        <p:nvSpPr>
          <p:cNvPr id="1136" name="Google Shape;1136;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7" name="Google Shape;1137;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Using the information we gathered from the brute force we access the webdav</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We insert a php file we made in msvenom into the webdav</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We set up a listener in metasploit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Opening the php in the webdav grants us a shell connected to the vulnerable machine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9" name="Google Shape;1139;p63"/>
          <p:cNvGrpSpPr/>
          <p:nvPr/>
        </p:nvGrpSpPr>
        <p:grpSpPr>
          <a:xfrm>
            <a:off x="457181" y="887903"/>
            <a:ext cx="533372" cy="533480"/>
            <a:chOff x="457200" y="1378813"/>
            <a:chExt cx="695400" cy="695450"/>
          </a:xfrm>
        </p:grpSpPr>
        <p:sp>
          <p:nvSpPr>
            <p:cNvPr id="1140" name="Google Shape;1140;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1" name="Google Shape;1141;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3"/>
          <p:cNvGrpSpPr/>
          <p:nvPr/>
        </p:nvGrpSpPr>
        <p:grpSpPr>
          <a:xfrm>
            <a:off x="3228956" y="887903"/>
            <a:ext cx="533372" cy="533480"/>
            <a:chOff x="457200" y="1378813"/>
            <a:chExt cx="695400" cy="695450"/>
          </a:xfrm>
        </p:grpSpPr>
        <p:sp>
          <p:nvSpPr>
            <p:cNvPr id="1143" name="Google Shape;114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4" name="Google Shape;114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Using this we are able to access the capstone computer in full and explore all files on it. We are then able to find the flag set for us. This is found in the root directory in flag.txt</a:t>
            </a:r>
            <a:endParaRPr sz="1200">
              <a:latin typeface="Roboto"/>
              <a:ea typeface="Roboto"/>
              <a:cs typeface="Roboto"/>
              <a:sym typeface="Roboto"/>
            </a:endParaRPr>
          </a:p>
        </p:txBody>
      </p:sp>
      <p:grpSp>
        <p:nvGrpSpPr>
          <p:cNvPr id="1147" name="Google Shape;1147;p63"/>
          <p:cNvGrpSpPr/>
          <p:nvPr/>
        </p:nvGrpSpPr>
        <p:grpSpPr>
          <a:xfrm>
            <a:off x="6134081" y="888653"/>
            <a:ext cx="533372" cy="533480"/>
            <a:chOff x="457200" y="1378813"/>
            <a:chExt cx="695400" cy="695450"/>
          </a:xfrm>
        </p:grpSpPr>
        <p:sp>
          <p:nvSpPr>
            <p:cNvPr id="1148" name="Google Shape;114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9" name="Google Shape;114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Results</a:t>
            </a:r>
            <a:endParaRPr sz="1200">
              <a:latin typeface="Roboto"/>
              <a:ea typeface="Roboto"/>
              <a:cs typeface="Roboto"/>
              <a:sym typeface="Roboto"/>
            </a:endParaRPr>
          </a:p>
        </p:txBody>
      </p:sp>
      <p:pic>
        <p:nvPicPr>
          <p:cNvPr id="1152" name="Google Shape;1152;p63"/>
          <p:cNvPicPr preferRelativeResize="0"/>
          <p:nvPr/>
        </p:nvPicPr>
        <p:blipFill>
          <a:blip r:embed="rId3">
            <a:alphaModFix/>
          </a:blip>
          <a:stretch>
            <a:fillRect/>
          </a:stretch>
        </p:blipFill>
        <p:spPr>
          <a:xfrm>
            <a:off x="6706200" y="1968725"/>
            <a:ext cx="1818450" cy="954775"/>
          </a:xfrm>
          <a:prstGeom prst="rect">
            <a:avLst/>
          </a:prstGeom>
          <a:noFill/>
          <a:ln>
            <a:noFill/>
          </a:ln>
        </p:spPr>
      </p:pic>
      <p:pic>
        <p:nvPicPr>
          <p:cNvPr id="1153" name="Google Shape;1153;p63"/>
          <p:cNvPicPr preferRelativeResize="0"/>
          <p:nvPr/>
        </p:nvPicPr>
        <p:blipFill>
          <a:blip r:embed="rId4">
            <a:alphaModFix/>
          </a:blip>
          <a:stretch>
            <a:fillRect/>
          </a:stretch>
        </p:blipFill>
        <p:spPr>
          <a:xfrm>
            <a:off x="6445713" y="3056575"/>
            <a:ext cx="2339425" cy="269725"/>
          </a:xfrm>
          <a:prstGeom prst="rect">
            <a:avLst/>
          </a:prstGeom>
          <a:noFill/>
          <a:ln>
            <a:noFill/>
          </a:ln>
        </p:spPr>
      </p:pic>
      <p:pic>
        <p:nvPicPr>
          <p:cNvPr id="1154" name="Google Shape;1154;p63"/>
          <p:cNvPicPr preferRelativeResize="0"/>
          <p:nvPr/>
        </p:nvPicPr>
        <p:blipFill>
          <a:blip r:embed="rId5">
            <a:alphaModFix/>
          </a:blip>
          <a:stretch>
            <a:fillRect/>
          </a:stretch>
        </p:blipFill>
        <p:spPr>
          <a:xfrm>
            <a:off x="6520588" y="3535100"/>
            <a:ext cx="2189674" cy="396275"/>
          </a:xfrm>
          <a:prstGeom prst="rect">
            <a:avLst/>
          </a:prstGeom>
          <a:noFill/>
          <a:ln>
            <a:noFill/>
          </a:ln>
        </p:spPr>
      </p:pic>
      <p:pic>
        <p:nvPicPr>
          <p:cNvPr id="1155" name="Google Shape;1155;p63"/>
          <p:cNvPicPr preferRelativeResize="0"/>
          <p:nvPr/>
        </p:nvPicPr>
        <p:blipFill>
          <a:blip r:embed="rId6">
            <a:alphaModFix/>
          </a:blip>
          <a:stretch>
            <a:fillRect/>
          </a:stretch>
        </p:blipFill>
        <p:spPr>
          <a:xfrm>
            <a:off x="6776250" y="4133100"/>
            <a:ext cx="1678341" cy="39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1" name="Google Shape;1161;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2" name="Google Shape;1162;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8" name="Google Shape;1168;p65"/>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69" name="Google Shape;1169;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0" name="Google Shape;1170;p65"/>
          <p:cNvSpPr/>
          <p:nvPr/>
        </p:nvSpPr>
        <p:spPr>
          <a:xfrm>
            <a:off x="367350" y="1467800"/>
            <a:ext cx="8409300" cy="32796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171" name="Google Shape;1171;p65"/>
          <p:cNvSpPr txBox="1"/>
          <p:nvPr>
            <p:ph idx="1" type="subTitle"/>
          </p:nvPr>
        </p:nvSpPr>
        <p:spPr>
          <a:xfrm>
            <a:off x="3712025" y="675975"/>
            <a:ext cx="4911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port scan occur?</a:t>
            </a:r>
            <a:endParaRPr sz="1200"/>
          </a:p>
          <a:p>
            <a:pPr indent="-167640" lvl="0" marL="320040" rtl="0" algn="l">
              <a:spcBef>
                <a:spcPts val="0"/>
              </a:spcBef>
              <a:spcAft>
                <a:spcPts val="0"/>
              </a:spcAft>
              <a:buSzPts val="1200"/>
              <a:buChar char="●"/>
            </a:pPr>
            <a:r>
              <a:rPr lang="en" sz="1200"/>
              <a:t>How many packets were sent, and from which IP?</a:t>
            </a:r>
            <a:endParaRPr sz="1200"/>
          </a:p>
          <a:p>
            <a:pPr indent="-167640" lvl="0" marL="320040" rtl="0" algn="l">
              <a:spcBef>
                <a:spcPts val="0"/>
              </a:spcBef>
              <a:spcAft>
                <a:spcPts val="0"/>
              </a:spcAft>
              <a:buSzPts val="1200"/>
              <a:buChar char="●"/>
            </a:pPr>
            <a:r>
              <a:rPr lang="en" sz="1200"/>
              <a:t>What indicates that this was a port scan?</a:t>
            </a:r>
            <a:endParaRPr sz="1200"/>
          </a:p>
        </p:txBody>
      </p:sp>
      <p:pic>
        <p:nvPicPr>
          <p:cNvPr id="1172" name="Google Shape;1172;p65"/>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73" name="Google Shape;1173;p65"/>
          <p:cNvPicPr preferRelativeResize="0"/>
          <p:nvPr/>
        </p:nvPicPr>
        <p:blipFill>
          <a:blip r:embed="rId4">
            <a:alphaModFix/>
          </a:blip>
          <a:stretch>
            <a:fillRect/>
          </a:stretch>
        </p:blipFill>
        <p:spPr>
          <a:xfrm>
            <a:off x="451900" y="2166046"/>
            <a:ext cx="4114800" cy="1883117"/>
          </a:xfrm>
          <a:prstGeom prst="rect">
            <a:avLst/>
          </a:prstGeom>
          <a:noFill/>
          <a:ln>
            <a:noFill/>
          </a:ln>
        </p:spPr>
      </p:pic>
      <p:pic>
        <p:nvPicPr>
          <p:cNvPr id="1174" name="Google Shape;1174;p65"/>
          <p:cNvPicPr preferRelativeResize="0"/>
          <p:nvPr/>
        </p:nvPicPr>
        <p:blipFill>
          <a:blip r:embed="rId5">
            <a:alphaModFix/>
          </a:blip>
          <a:stretch>
            <a:fillRect/>
          </a:stretch>
        </p:blipFill>
        <p:spPr>
          <a:xfrm>
            <a:off x="4609150" y="2124613"/>
            <a:ext cx="4013875" cy="196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80" name="Google Shape;1180;p66"/>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81" name="Google Shape;1181;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2" name="Google Shape;1182;p66"/>
          <p:cNvSpPr/>
          <p:nvPr/>
        </p:nvSpPr>
        <p:spPr>
          <a:xfrm>
            <a:off x="367350" y="1467800"/>
            <a:ext cx="8409300" cy="29106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83" name="Google Shape;1183;p66"/>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request occur? How many requests were made?</a:t>
            </a:r>
            <a:endParaRPr sz="1200"/>
          </a:p>
          <a:p>
            <a:pPr indent="-167640" lvl="0" marL="320040" rtl="0" algn="l">
              <a:spcBef>
                <a:spcPts val="0"/>
              </a:spcBef>
              <a:spcAft>
                <a:spcPts val="0"/>
              </a:spcAft>
              <a:buSzPts val="1200"/>
              <a:buChar char="●"/>
            </a:pPr>
            <a:r>
              <a:rPr lang="en" sz="1200"/>
              <a:t>Which files were requested? What did they contain?</a:t>
            </a:r>
            <a:endParaRPr sz="1200"/>
          </a:p>
        </p:txBody>
      </p:sp>
      <p:pic>
        <p:nvPicPr>
          <p:cNvPr id="1184" name="Google Shape;1184;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85" name="Google Shape;1185;p66"/>
          <p:cNvPicPr preferRelativeResize="0"/>
          <p:nvPr/>
        </p:nvPicPr>
        <p:blipFill>
          <a:blip r:embed="rId4">
            <a:alphaModFix/>
          </a:blip>
          <a:stretch>
            <a:fillRect/>
          </a:stretch>
        </p:blipFill>
        <p:spPr>
          <a:xfrm>
            <a:off x="409450" y="1731050"/>
            <a:ext cx="8325111" cy="2384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91" name="Google Shape;1191;p67"/>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92" name="Google Shape;1192;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3" name="Google Shape;1193;p67"/>
          <p:cNvSpPr/>
          <p:nvPr/>
        </p:nvSpPr>
        <p:spPr>
          <a:xfrm>
            <a:off x="367350" y="1467800"/>
            <a:ext cx="8409300" cy="31638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p:txBody>
      </p:sp>
      <p:sp>
        <p:nvSpPr>
          <p:cNvPr id="1194" name="Google Shape;1194;p67"/>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in the attack?</a:t>
            </a:r>
            <a:endParaRPr sz="1200"/>
          </a:p>
          <a:p>
            <a:pPr indent="-167640" lvl="0" marL="320040" rtl="0" algn="l">
              <a:spcBef>
                <a:spcPts val="0"/>
              </a:spcBef>
              <a:spcAft>
                <a:spcPts val="0"/>
              </a:spcAft>
              <a:buSzPts val="1200"/>
              <a:buChar char="●"/>
            </a:pPr>
            <a:r>
              <a:rPr lang="en" sz="1200"/>
              <a:t>How many requests had been made before the attacker </a:t>
            </a:r>
            <a:br>
              <a:rPr lang="en" sz="1200"/>
            </a:br>
            <a:r>
              <a:rPr lang="en" sz="1200"/>
              <a:t>discovered the password?</a:t>
            </a:r>
            <a:endParaRPr sz="1200"/>
          </a:p>
        </p:txBody>
      </p:sp>
      <p:pic>
        <p:nvPicPr>
          <p:cNvPr id="1195" name="Google Shape;1195;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96" name="Google Shape;1196;p67"/>
          <p:cNvPicPr preferRelativeResize="0"/>
          <p:nvPr/>
        </p:nvPicPr>
        <p:blipFill>
          <a:blip r:embed="rId4">
            <a:alphaModFix/>
          </a:blip>
          <a:stretch>
            <a:fillRect/>
          </a:stretch>
        </p:blipFill>
        <p:spPr>
          <a:xfrm>
            <a:off x="2229388" y="1575450"/>
            <a:ext cx="4685216" cy="294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02" name="Google Shape;1202;p68"/>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203" name="Google Shape;120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4" name="Google Shape;1204;p68"/>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05" name="Google Shape;1205;p68"/>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to this directory?</a:t>
            </a:r>
            <a:endParaRPr sz="1200"/>
          </a:p>
          <a:p>
            <a:pPr indent="-167640" lvl="0" marL="320040" rtl="0" algn="l">
              <a:spcBef>
                <a:spcPts val="0"/>
              </a:spcBef>
              <a:spcAft>
                <a:spcPts val="0"/>
              </a:spcAft>
              <a:buSzPts val="1200"/>
              <a:buChar char="●"/>
            </a:pPr>
            <a:r>
              <a:rPr lang="en" sz="1200"/>
              <a:t>Which files were requested?</a:t>
            </a:r>
            <a:endParaRPr sz="1200"/>
          </a:p>
        </p:txBody>
      </p:sp>
      <p:pic>
        <p:nvPicPr>
          <p:cNvPr id="1206" name="Google Shape;1206;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07" name="Google Shape;1207;p68"/>
          <p:cNvPicPr preferRelativeResize="0"/>
          <p:nvPr/>
        </p:nvPicPr>
        <p:blipFill>
          <a:blip r:embed="rId4">
            <a:alphaModFix/>
          </a:blip>
          <a:stretch>
            <a:fillRect/>
          </a:stretch>
        </p:blipFill>
        <p:spPr>
          <a:xfrm>
            <a:off x="506725" y="2191775"/>
            <a:ext cx="8130550" cy="759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pic>
        <p:nvPicPr>
          <p:cNvPr id="1212" name="Google Shape;1212;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13" name="Google Shape;1213;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14" name="Google Shape;1214;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20" name="Google Shape;1220;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1" name="Google Shape;1221;p70"/>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port scans?</a:t>
            </a:r>
            <a:endParaRPr b="1" sz="1400"/>
          </a:p>
          <a:p>
            <a:pPr indent="0" lvl="0" marL="0" rtl="0" algn="l">
              <a:spcBef>
                <a:spcPts val="0"/>
              </a:spcBef>
              <a:spcAft>
                <a:spcPts val="0"/>
              </a:spcAft>
              <a:buNone/>
            </a:pPr>
            <a:r>
              <a:rPr lang="en" sz="1300">
                <a:highlight>
                  <a:schemeClr val="lt1"/>
                </a:highlight>
              </a:rPr>
              <a:t>We can </a:t>
            </a:r>
            <a:r>
              <a:rPr lang="en" sz="1300">
                <a:highlight>
                  <a:schemeClr val="lt1"/>
                </a:highlight>
              </a:rPr>
              <a:t>purposely</a:t>
            </a:r>
            <a:r>
              <a:rPr lang="en" sz="1300">
                <a:highlight>
                  <a:schemeClr val="lt1"/>
                </a:highlight>
              </a:rPr>
              <a:t> leave a port open that when it is requested we know it was due to a port scan only</a:t>
            </a:r>
            <a:endParaRPr sz="1400">
              <a:highlight>
                <a:schemeClr val="lt1"/>
              </a:highlight>
            </a:endParaRPr>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What threshold would you set to activate this alarm?</a:t>
            </a:r>
            <a:endParaRPr b="1" sz="1400"/>
          </a:p>
          <a:p>
            <a:pPr indent="0" lvl="0" marL="0" rtl="0" algn="l">
              <a:spcBef>
                <a:spcPts val="0"/>
              </a:spcBef>
              <a:spcAft>
                <a:spcPts val="0"/>
              </a:spcAft>
              <a:buNone/>
            </a:pPr>
            <a:r>
              <a:rPr lang="en" sz="1300">
                <a:highlight>
                  <a:schemeClr val="lt1"/>
                </a:highlight>
              </a:rPr>
              <a:t>For the above even a single request can mean that a port scan is going on.</a:t>
            </a:r>
            <a:endParaRPr sz="1300">
              <a:highlight>
                <a:schemeClr val="lt1"/>
              </a:highlight>
            </a:endParaRPr>
          </a:p>
        </p:txBody>
      </p:sp>
      <p:sp>
        <p:nvSpPr>
          <p:cNvPr id="1222" name="Google Shape;1222;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configurations can be set on the host to mitigate port scans?</a:t>
            </a:r>
            <a:endParaRPr b="1" sz="1400"/>
          </a:p>
          <a:p>
            <a:pPr indent="0" lvl="0" marL="0" rtl="0" algn="l">
              <a:spcBef>
                <a:spcPts val="0"/>
              </a:spcBef>
              <a:spcAft>
                <a:spcPts val="0"/>
              </a:spcAft>
              <a:buNone/>
            </a:pPr>
            <a:r>
              <a:t/>
            </a:r>
            <a:endParaRPr sz="1300">
              <a:highlight>
                <a:schemeClr val="lt1"/>
              </a:highlight>
            </a:endParaRPr>
          </a:p>
          <a:p>
            <a:pPr indent="0" lvl="0" marL="0" rtl="0" algn="l">
              <a:spcBef>
                <a:spcPts val="0"/>
              </a:spcBef>
              <a:spcAft>
                <a:spcPts val="0"/>
              </a:spcAft>
              <a:buNone/>
            </a:pPr>
            <a:r>
              <a:rPr lang="en" sz="1400">
                <a:highlight>
                  <a:schemeClr val="lt1"/>
                </a:highlight>
              </a:rPr>
              <a:t>Firewall: Adding this can allow you to decide what is </a:t>
            </a:r>
            <a:r>
              <a:rPr lang="en" sz="1400">
                <a:highlight>
                  <a:schemeClr val="lt1"/>
                </a:highlight>
              </a:rPr>
              <a:t>visible</a:t>
            </a:r>
            <a:r>
              <a:rPr lang="en" sz="1400">
                <a:highlight>
                  <a:schemeClr val="lt1"/>
                </a:highlight>
              </a:rPr>
              <a:t> and what is not while also providing automated </a:t>
            </a:r>
            <a:r>
              <a:rPr lang="en" sz="1400">
                <a:highlight>
                  <a:schemeClr val="lt1"/>
                </a:highlight>
              </a:rPr>
              <a:t>security</a:t>
            </a:r>
            <a:r>
              <a:rPr lang="en" sz="1400">
                <a:highlight>
                  <a:schemeClr val="lt1"/>
                </a:highlight>
              </a:rPr>
              <a:t> against attacks</a:t>
            </a:r>
            <a:endParaRPr sz="1400">
              <a:highlight>
                <a:schemeClr val="lt1"/>
              </a:highlight>
            </a:endParaRPr>
          </a:p>
          <a:p>
            <a:pPr indent="0" lvl="0" marL="0" rtl="0" algn="l">
              <a:spcBef>
                <a:spcPts val="0"/>
              </a:spcBef>
              <a:spcAft>
                <a:spcPts val="0"/>
              </a:spcAft>
              <a:buNone/>
            </a:pPr>
            <a:r>
              <a:t/>
            </a:r>
            <a:endParaRPr sz="1400">
              <a:highlight>
                <a:schemeClr val="lt1"/>
              </a:highlight>
            </a:endParaRPr>
          </a:p>
          <a:p>
            <a:pPr indent="0" lvl="0" marL="0" rtl="0" algn="l">
              <a:spcBef>
                <a:spcPts val="0"/>
              </a:spcBef>
              <a:spcAft>
                <a:spcPts val="0"/>
              </a:spcAft>
              <a:buNone/>
            </a:pPr>
            <a:r>
              <a:rPr lang="en" sz="1400">
                <a:highlight>
                  <a:schemeClr val="lt1"/>
                </a:highlight>
              </a:rPr>
              <a:t>TCP Wrapper: These act as a gate that only allow certain IPs to access certain ports.</a:t>
            </a:r>
            <a:endParaRPr b="1" sz="1500"/>
          </a:p>
          <a:p>
            <a:pPr indent="0" lvl="0" marL="0" rtl="0" algn="l">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28" name="Google Shape;1228;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9" name="Google Shape;1229;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unauthorized access?</a:t>
            </a:r>
            <a:endParaRPr b="1" sz="1400"/>
          </a:p>
          <a:p>
            <a:pPr indent="0" lvl="0" marL="0" rtl="0" algn="l">
              <a:spcBef>
                <a:spcPts val="0"/>
              </a:spcBef>
              <a:spcAft>
                <a:spcPts val="0"/>
              </a:spcAft>
              <a:buNone/>
            </a:pPr>
            <a:r>
              <a:rPr lang="en"/>
              <a:t>We could use two different alarms. The directory is bound to have traffic so setting a threshold of activity or connections will serve as one. Another would be to set an alarm that if an IP outside of a whitelist will trigger another alarm.</a:t>
            </a:r>
            <a:endParaRPr/>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Clr>
                <a:schemeClr val="dk1"/>
              </a:buClr>
              <a:buSzPts val="1100"/>
              <a:buFont typeface="Arial"/>
              <a:buNone/>
            </a:pPr>
            <a:r>
              <a:rPr lang="en"/>
              <a:t>For the first alarm I would set it to over 50 connections seeing how few people have access to this directory and how many connections we saw in the attack. The second alarm would trigger as soon as one forign IP was detected</a:t>
            </a:r>
            <a:endParaRPr/>
          </a:p>
          <a:p>
            <a:pPr indent="0" lvl="0" marL="0" rtl="0" algn="l">
              <a:spcBef>
                <a:spcPts val="0"/>
              </a:spcBef>
              <a:spcAft>
                <a:spcPts val="0"/>
              </a:spcAft>
              <a:buNone/>
            </a:pPr>
            <a:r>
              <a:t/>
            </a:r>
            <a:endParaRPr sz="1400"/>
          </a:p>
        </p:txBody>
      </p:sp>
      <p:sp>
        <p:nvSpPr>
          <p:cNvPr id="1230" name="Google Shape;1230;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unwanted access?</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 way to prevent this entirely would to no longer keep the secret_folder directory on the local system and move it to a database </a:t>
            </a:r>
            <a:r>
              <a:rPr lang="en" sz="1400"/>
              <a:t>accessible</a:t>
            </a:r>
            <a:r>
              <a:rPr lang="en" sz="1400"/>
              <a:t> by those who still need the directory.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With it no longer being on the local machine, it becomes </a:t>
            </a:r>
            <a:r>
              <a:rPr lang="en" sz="1400"/>
              <a:t>impossible</a:t>
            </a:r>
            <a:r>
              <a:rPr lang="en" sz="1400"/>
              <a:t> to use LFI to access the directory.</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36" name="Google Shape;1236;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7" name="Google Shape;1237;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brute force attacks?</a:t>
            </a:r>
            <a:endParaRPr b="1" sz="1400"/>
          </a:p>
          <a:p>
            <a:pPr indent="0" lvl="0" marL="0" rtl="0" algn="l">
              <a:spcBef>
                <a:spcPts val="0"/>
              </a:spcBef>
              <a:spcAft>
                <a:spcPts val="0"/>
              </a:spcAft>
              <a:buNone/>
            </a:pPr>
            <a:r>
              <a:rPr lang="en" sz="1400"/>
              <a:t>A good alarm for this situation would be to trigger when an </a:t>
            </a:r>
            <a:r>
              <a:rPr lang="en" sz="1400"/>
              <a:t>excessive</a:t>
            </a:r>
            <a:r>
              <a:rPr lang="en" sz="1400"/>
              <a:t> amount of login attempts are made that come back with the incorrect login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None/>
            </a:pPr>
            <a:r>
              <a:rPr lang="en" sz="1400"/>
              <a:t>I would need a better baseline to make a good threshold but over 40 logins would see the attack the site went though.</a:t>
            </a:r>
            <a:endParaRPr sz="1400"/>
          </a:p>
        </p:txBody>
      </p:sp>
      <p:sp>
        <p:nvSpPr>
          <p:cNvPr id="1238" name="Google Shape;1238;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brute force attacks?</a:t>
            </a:r>
            <a:endParaRPr b="1"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A rule could be set that could lock user accounts after so many failed attempts and putting a timer until they can </a:t>
            </a:r>
            <a:r>
              <a:rPr lang="en" sz="1400"/>
              <a:t>attempt</a:t>
            </a:r>
            <a:r>
              <a:rPr lang="en" sz="1400"/>
              <a:t> again.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This would </a:t>
            </a:r>
            <a:r>
              <a:rPr lang="en" sz="1400"/>
              <a:t>severely</a:t>
            </a:r>
            <a:r>
              <a:rPr lang="en" sz="1400"/>
              <a:t> slow down the attacker making their over 16,000 </a:t>
            </a:r>
            <a:r>
              <a:rPr lang="en" sz="1400"/>
              <a:t>attempts</a:t>
            </a:r>
            <a:r>
              <a:rPr lang="en" sz="1400"/>
              <a:t> take weeks. By that time proper actions would be taken against the attacker </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44" name="Google Shape;1244;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5" name="Google Shape;1245;p73"/>
          <p:cNvSpPr txBox="1"/>
          <p:nvPr>
            <p:ph idx="2" type="subTitle"/>
          </p:nvPr>
        </p:nvSpPr>
        <p:spPr>
          <a:xfrm>
            <a:off x="-123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access to this directory?</a:t>
            </a:r>
            <a:endParaRPr b="1" sz="1400"/>
          </a:p>
          <a:p>
            <a:pPr indent="0" lvl="0" marL="0" rtl="0" algn="l">
              <a:spcBef>
                <a:spcPts val="0"/>
              </a:spcBef>
              <a:spcAft>
                <a:spcPts val="0"/>
              </a:spcAft>
              <a:buNone/>
            </a:pPr>
            <a:r>
              <a:rPr lang="en" sz="1400"/>
              <a:t>We can set an alarm to trigger when an unknown IP accesses the webdav or one for </a:t>
            </a:r>
            <a:r>
              <a:rPr lang="en" sz="1400"/>
              <a:t>excessive</a:t>
            </a:r>
            <a:r>
              <a:rPr lang="en" sz="1400"/>
              <a:t> activity/access to the webdav</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None/>
            </a:pPr>
            <a:r>
              <a:rPr lang="en" sz="1400"/>
              <a:t>In the attack, the webdav itself was accessed over 350 times. Setting a threshold for 50 would be a good start without </a:t>
            </a:r>
            <a:r>
              <a:rPr lang="en" sz="1400"/>
              <a:t>further</a:t>
            </a:r>
            <a:r>
              <a:rPr lang="en" sz="1400"/>
              <a:t> data</a:t>
            </a:r>
            <a:endParaRPr sz="1400"/>
          </a:p>
        </p:txBody>
      </p:sp>
      <p:sp>
        <p:nvSpPr>
          <p:cNvPr id="1246" name="Google Shape;1246;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control access?</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First would to not have a hash of </a:t>
            </a:r>
            <a:r>
              <a:rPr lang="en" sz="1400"/>
              <a:t>Ryan's</a:t>
            </a:r>
            <a:r>
              <a:rPr lang="en" sz="1400"/>
              <a:t> password on the web server.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Second would be to add folder permissions. Preventing anonymous users from opening the webdav regardless of passwords they have.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52" name="Google Shape;1252;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3" name="Google Shape;1253;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file uploads?</a:t>
            </a:r>
            <a:endParaRPr b="1" sz="1400"/>
          </a:p>
          <a:p>
            <a:pPr indent="0" lvl="0" marL="0" rtl="0" algn="l">
              <a:spcBef>
                <a:spcPts val="0"/>
              </a:spcBef>
              <a:spcAft>
                <a:spcPts val="0"/>
              </a:spcAft>
              <a:buNone/>
            </a:pPr>
            <a:r>
              <a:rPr lang="en" sz="1400"/>
              <a:t>For this we could set up scheduled times to upload files into the webdav and anytime outside of that could be a warning.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Clr>
                <a:schemeClr val="dk1"/>
              </a:buClr>
              <a:buSzPts val="1100"/>
              <a:buFont typeface="Arial"/>
              <a:buNone/>
            </a:pPr>
            <a:r>
              <a:rPr lang="en" sz="1400"/>
              <a:t>For this any upload outside of scheduled times should trigger an alarm</a:t>
            </a:r>
            <a:endParaRPr sz="1400"/>
          </a:p>
          <a:p>
            <a:pPr indent="0" lvl="0" marL="0" rtl="0" algn="l">
              <a:spcBef>
                <a:spcPts val="0"/>
              </a:spcBef>
              <a:spcAft>
                <a:spcPts val="0"/>
              </a:spcAft>
              <a:buNone/>
            </a:pPr>
            <a:r>
              <a:t/>
            </a:r>
            <a:endParaRPr sz="1400"/>
          </a:p>
        </p:txBody>
      </p:sp>
      <p:sp>
        <p:nvSpPr>
          <p:cNvPr id="1254" name="Google Shape;1254;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file uploads?</a:t>
            </a:r>
            <a:endParaRPr b="1" sz="1400"/>
          </a:p>
          <a:p>
            <a:pPr indent="0" lvl="0" marL="0" rtl="0" algn="l">
              <a:spcBef>
                <a:spcPts val="0"/>
              </a:spcBef>
              <a:spcAft>
                <a:spcPts val="0"/>
              </a:spcAft>
              <a:buNone/>
            </a:pPr>
            <a:r>
              <a:rPr lang="en" sz="1400">
                <a:solidFill>
                  <a:schemeClr val="dk1"/>
                </a:solidFill>
              </a:rPr>
              <a:t>We</a:t>
            </a:r>
            <a:r>
              <a:rPr lang="en" sz="1400">
                <a:solidFill>
                  <a:schemeClr val="dk1"/>
                </a:solidFill>
              </a:rPr>
              <a:t> can prevent file execution within the webdav itself as long as it is not needed to display web pages.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We could also disallow the uploading of the PHP file type to prevent future attempts at this vulnerability.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sz="900"/>
              <a:t>Address </a:t>
            </a:r>
            <a:r>
              <a:rPr lang="en" sz="900"/>
              <a:t>Range: 192.168.1.1/24</a:t>
            </a:r>
            <a:endParaRPr sz="900"/>
          </a:p>
          <a:p>
            <a:pPr indent="0" lvl="0" marL="0" rtl="0" algn="l">
              <a:spcBef>
                <a:spcPts val="0"/>
              </a:spcBef>
              <a:spcAft>
                <a:spcPts val="0"/>
              </a:spcAft>
              <a:buClr>
                <a:schemeClr val="dk1"/>
              </a:buClr>
              <a:buSzPts val="1100"/>
              <a:buFont typeface="Arial"/>
              <a:buNone/>
            </a:pPr>
            <a:r>
              <a:rPr lang="en" sz="900"/>
              <a:t>Netmask: 255.255.255.0</a:t>
            </a:r>
            <a:endParaRPr sz="900"/>
          </a:p>
          <a:p>
            <a:pPr indent="0" lvl="0" marL="0" rtl="0" algn="l">
              <a:spcBef>
                <a:spcPts val="0"/>
              </a:spcBef>
              <a:spcAft>
                <a:spcPts val="0"/>
              </a:spcAft>
              <a:buClr>
                <a:schemeClr val="dk1"/>
              </a:buClr>
              <a:buSzPts val="1100"/>
              <a:buFont typeface="Arial"/>
              <a:buNone/>
            </a:pPr>
            <a:r>
              <a:rPr lang="en" sz="900"/>
              <a:t>Gateway: 10.0.0.1</a:t>
            </a:r>
            <a:endParaRPr sz="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sz="900"/>
              <a:t>IPv4: 192.168.1.1</a:t>
            </a:r>
            <a:endParaRPr sz="900"/>
          </a:p>
          <a:p>
            <a:pPr indent="0" lvl="0" marL="0" rtl="0" algn="l">
              <a:spcBef>
                <a:spcPts val="0"/>
              </a:spcBef>
              <a:spcAft>
                <a:spcPts val="0"/>
              </a:spcAft>
              <a:buClr>
                <a:schemeClr val="dk1"/>
              </a:buClr>
              <a:buSzPts val="1100"/>
              <a:buFont typeface="Arial"/>
              <a:buNone/>
            </a:pPr>
            <a:r>
              <a:rPr lang="en" sz="900"/>
              <a:t>OS: Windows</a:t>
            </a:r>
            <a:endParaRPr sz="900"/>
          </a:p>
          <a:p>
            <a:pPr indent="0" lvl="0" marL="0" rtl="0" algn="l">
              <a:spcBef>
                <a:spcPts val="0"/>
              </a:spcBef>
              <a:spcAft>
                <a:spcPts val="0"/>
              </a:spcAft>
              <a:buClr>
                <a:schemeClr val="dk1"/>
              </a:buClr>
              <a:buSzPts val="1100"/>
              <a:buFont typeface="Arial"/>
              <a:buNone/>
            </a:pPr>
            <a:r>
              <a:rPr lang="en" sz="900"/>
              <a:t>Hostname: ML-RefVm-684427</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IPv4: </a:t>
            </a:r>
            <a:r>
              <a:rPr lang="en" sz="900">
                <a:solidFill>
                  <a:schemeClr val="dk1"/>
                </a:solidFill>
              </a:rPr>
              <a:t>192.168.1.105</a:t>
            </a:r>
            <a:endParaRPr sz="900"/>
          </a:p>
          <a:p>
            <a:pPr indent="0" lvl="0" marL="0" rtl="0" algn="l">
              <a:spcBef>
                <a:spcPts val="0"/>
              </a:spcBef>
              <a:spcAft>
                <a:spcPts val="0"/>
              </a:spcAft>
              <a:buClr>
                <a:schemeClr val="dk1"/>
              </a:buClr>
              <a:buSzPts val="1100"/>
              <a:buFont typeface="Arial"/>
              <a:buNone/>
            </a:pPr>
            <a:r>
              <a:rPr lang="en" sz="900"/>
              <a:t>OS: Linux (Ubuntu)</a:t>
            </a:r>
            <a:endParaRPr sz="900"/>
          </a:p>
          <a:p>
            <a:pPr indent="0" lvl="0" marL="0" rtl="0" algn="l">
              <a:spcBef>
                <a:spcPts val="0"/>
              </a:spcBef>
              <a:spcAft>
                <a:spcPts val="0"/>
              </a:spcAft>
              <a:buClr>
                <a:schemeClr val="dk1"/>
              </a:buClr>
              <a:buSzPts val="1100"/>
              <a:buFont typeface="Arial"/>
              <a:buNone/>
            </a:pPr>
            <a:r>
              <a:rPr lang="en" sz="900"/>
              <a:t>Hostname: server1 (Capstone)</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IPv4: 192.168.1.100</a:t>
            </a:r>
            <a:endParaRPr sz="900"/>
          </a:p>
          <a:p>
            <a:pPr indent="0" lvl="0" marL="0" rtl="0" algn="l">
              <a:spcBef>
                <a:spcPts val="0"/>
              </a:spcBef>
              <a:spcAft>
                <a:spcPts val="0"/>
              </a:spcAft>
              <a:buClr>
                <a:schemeClr val="dk1"/>
              </a:buClr>
              <a:buSzPts val="1100"/>
              <a:buFont typeface="Arial"/>
              <a:buNone/>
            </a:pPr>
            <a:r>
              <a:rPr lang="en" sz="900"/>
              <a:t>OS: Linux (Ubuntu)</a:t>
            </a:r>
            <a:endParaRPr sz="900"/>
          </a:p>
          <a:p>
            <a:pPr indent="0" lvl="0" marL="0" rtl="0" algn="l">
              <a:spcBef>
                <a:spcPts val="0"/>
              </a:spcBef>
              <a:spcAft>
                <a:spcPts val="0"/>
              </a:spcAft>
              <a:buClr>
                <a:schemeClr val="dk1"/>
              </a:buClr>
              <a:buSzPts val="1100"/>
              <a:buFont typeface="Arial"/>
              <a:buNone/>
            </a:pPr>
            <a:r>
              <a:rPr lang="en" sz="900"/>
              <a:t>Hostname: ELK</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IPv4: 192.168.1.90</a:t>
            </a:r>
            <a:endParaRPr sz="900"/>
          </a:p>
          <a:p>
            <a:pPr indent="0" lvl="0" marL="0" rtl="0" algn="l">
              <a:spcBef>
                <a:spcPts val="0"/>
              </a:spcBef>
              <a:spcAft>
                <a:spcPts val="0"/>
              </a:spcAft>
              <a:buClr>
                <a:schemeClr val="dk1"/>
              </a:buClr>
              <a:buSzPts val="1100"/>
              <a:buFont typeface="Arial"/>
              <a:buNone/>
            </a:pPr>
            <a:r>
              <a:rPr lang="en" sz="900"/>
              <a:t>OS: Linux (Kali)</a:t>
            </a:r>
            <a:endParaRPr sz="900"/>
          </a:p>
          <a:p>
            <a:pPr indent="0" lvl="0" marL="0" rtl="0" algn="l">
              <a:spcBef>
                <a:spcPts val="0"/>
              </a:spcBef>
              <a:spcAft>
                <a:spcPts val="0"/>
              </a:spcAft>
              <a:buClr>
                <a:schemeClr val="dk1"/>
              </a:buClr>
              <a:buSzPts val="1100"/>
              <a:buFont typeface="Arial"/>
              <a:buNone/>
            </a:pPr>
            <a:r>
              <a:rPr lang="en" sz="900"/>
              <a:t>Hostname: Kali</a:t>
            </a:r>
            <a:endParaRPr sz="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806375" y="942137"/>
            <a:ext cx="5317600" cy="3834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{7350C1FB-1274-4018-A069-4F409C63C072}</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700">
                          <a:solidFill>
                            <a:schemeClr val="dk1"/>
                          </a:solidFill>
                          <a:latin typeface="Roboto"/>
                          <a:ea typeface="Roboto"/>
                          <a:cs typeface="Roboto"/>
                          <a:sym typeface="Roboto"/>
                        </a:rPr>
                        <a:t>ML-RefVm-684427</a:t>
                      </a:r>
                      <a:endParaRPr sz="2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192.168.1.1</a:t>
                      </a:r>
                      <a:endParaRPr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the Windows machine that hosts all of the other virtual machines.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700">
                          <a:solidFill>
                            <a:schemeClr val="dk1"/>
                          </a:solidFill>
                          <a:latin typeface="Roboto"/>
                          <a:ea typeface="Roboto"/>
                          <a:cs typeface="Roboto"/>
                          <a:sym typeface="Roboto"/>
                        </a:rPr>
                        <a:t>server1 (Capstone)</a:t>
                      </a:r>
                      <a:endParaRPr sz="25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192.168.1.105</a:t>
                      </a:r>
                      <a:endParaRPr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This is our target machine that we are to exploit and find the flag on</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ELK</a:t>
                      </a:r>
                      <a:endParaRPr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192.168.1.100</a:t>
                      </a:r>
                      <a:endParaRPr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machine is </a:t>
                      </a:r>
                      <a:r>
                        <a:rPr lang="en" sz="1200">
                          <a:latin typeface="Roboto"/>
                          <a:ea typeface="Roboto"/>
                          <a:cs typeface="Roboto"/>
                          <a:sym typeface="Roboto"/>
                        </a:rPr>
                        <a:t>responsible</a:t>
                      </a:r>
                      <a:r>
                        <a:rPr lang="en" sz="1200">
                          <a:latin typeface="Roboto"/>
                          <a:ea typeface="Roboto"/>
                          <a:cs typeface="Roboto"/>
                          <a:sym typeface="Roboto"/>
                        </a:rPr>
                        <a:t> for collecting the logs from the Capstone machine to use in Kibana</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Kali</a:t>
                      </a:r>
                      <a:endParaRPr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192.168.1.90</a:t>
                      </a:r>
                      <a:endParaRPr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the machine we are using to carry out the attack on the Capstone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{7350C1FB-1274-4018-A069-4F409C63C072}</a:tableStyleId>
              </a:tblPr>
              <a:tblGrid>
                <a:gridCol w="2787500"/>
                <a:gridCol w="2787500"/>
                <a:gridCol w="2787500"/>
              </a:tblGrid>
              <a:tr h="51150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987600">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Local File Inclusion (LFI) Vulnerability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LFI allows access into confidential files/directories on a site.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This LFI </a:t>
                      </a:r>
                      <a:r>
                        <a:rPr lang="en" sz="1200">
                          <a:latin typeface="Roboto"/>
                          <a:ea typeface="Roboto"/>
                          <a:cs typeface="Roboto"/>
                          <a:sym typeface="Roboto"/>
                        </a:rPr>
                        <a:t>vulnerability allowed access to credentials found on hidden files.</a:t>
                      </a:r>
                      <a:r>
                        <a:rPr lang="en" sz="1200">
                          <a:latin typeface="Roboto"/>
                          <a:ea typeface="Roboto"/>
                          <a:cs typeface="Roboto"/>
                          <a:sym typeface="Roboto"/>
                        </a:rPr>
                        <a:t>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87600">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Brute Force Attack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Brute forces guess the passwords for employees through trying thousands of different options.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This brute force found a password for Ashton. This led us to gathering info only she had.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87600">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PHP Reverse Shell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After opening a PHP file a user is allowed access from one computer to another.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t>
                      </a:r>
                      <a:r>
                        <a:rPr lang="en" sz="1200">
                          <a:latin typeface="Roboto"/>
                          <a:ea typeface="Roboto"/>
                          <a:cs typeface="Roboto"/>
                          <a:sym typeface="Roboto"/>
                        </a:rPr>
                        <a:t>vulnerability</a:t>
                      </a:r>
                      <a:r>
                        <a:rPr lang="en" sz="1200">
                          <a:latin typeface="Roboto"/>
                          <a:ea typeface="Roboto"/>
                          <a:cs typeface="Roboto"/>
                          <a:sym typeface="Roboto"/>
                        </a:rPr>
                        <a:t> allows for an attacker to remote into a computer and discover any confidential files found on that computer.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lang="en"/>
              <a:t>LFI Vulnerability </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We began by exploring the site to find hints of its location.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After finding multiple files point to being moved to the secret folder and its location.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We then put “</a:t>
            </a:r>
            <a:r>
              <a:rPr lang="en" sz="1200">
                <a:latin typeface="Roboto"/>
                <a:ea typeface="Roboto"/>
                <a:cs typeface="Roboto"/>
                <a:sym typeface="Roboto"/>
              </a:rPr>
              <a:t>company_folders/secret_folder/” at the end of the url leading to a login</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Through this exploit we could be one step closer to finding confidential information and possibly other </a:t>
            </a:r>
            <a:r>
              <a:rPr lang="en" sz="1200">
                <a:latin typeface="Roboto"/>
                <a:ea typeface="Roboto"/>
                <a:cs typeface="Roboto"/>
                <a:sym typeface="Roboto"/>
              </a:rPr>
              <a:t>vulnerabilities</a:t>
            </a:r>
            <a:r>
              <a:rPr lang="en" sz="1200">
                <a:latin typeface="Roboto"/>
                <a:ea typeface="Roboto"/>
                <a:cs typeface="Roboto"/>
                <a:sym typeface="Roboto"/>
              </a:rPr>
              <a:t> we could use to attack the system.</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URL</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192.168.1.105/company_folders/secret_folder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Result</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6541938" y="2741275"/>
            <a:ext cx="2146973" cy="884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Force Attack Vulnerability</a:t>
            </a:r>
            <a:endParaRPr/>
          </a:p>
        </p:txBody>
      </p:sp>
      <p:sp>
        <p:nvSpPr>
          <p:cNvPr id="1113" name="Google Shape;111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Using Hydra we input Ashtons name and set a list of passwords to try.</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Running it gives us their password</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We find a file describing how to access their webdav</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There is also a hash that we crack using another website.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6" name="Google Shape;1116;p62"/>
          <p:cNvGrpSpPr/>
          <p:nvPr/>
        </p:nvGrpSpPr>
        <p:grpSpPr>
          <a:xfrm>
            <a:off x="457181" y="887903"/>
            <a:ext cx="533372" cy="533480"/>
            <a:chOff x="457200" y="1378813"/>
            <a:chExt cx="695400" cy="695450"/>
          </a:xfrm>
        </p:grpSpPr>
        <p:sp>
          <p:nvSpPr>
            <p:cNvPr id="1117" name="Google Shape;1117;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2"/>
          <p:cNvGrpSpPr/>
          <p:nvPr/>
        </p:nvGrpSpPr>
        <p:grpSpPr>
          <a:xfrm>
            <a:off x="3228956" y="887903"/>
            <a:ext cx="533372" cy="533480"/>
            <a:chOff x="457200" y="1378813"/>
            <a:chExt cx="695400" cy="695450"/>
          </a:xfrm>
        </p:grpSpPr>
        <p:sp>
          <p:nvSpPr>
            <p:cNvPr id="1120" name="Google Shape;112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1" name="Google Shape;112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From this exploit we have gained information of how to access their webdav while also collecting a password for the CEO, Ryan.</a:t>
            </a:r>
            <a:endParaRPr sz="1200">
              <a:latin typeface="Roboto"/>
              <a:ea typeface="Roboto"/>
              <a:cs typeface="Roboto"/>
              <a:sym typeface="Roboto"/>
            </a:endParaRPr>
          </a:p>
        </p:txBody>
      </p:sp>
      <p:grpSp>
        <p:nvGrpSpPr>
          <p:cNvPr id="1124" name="Google Shape;1124;p62"/>
          <p:cNvGrpSpPr/>
          <p:nvPr/>
        </p:nvGrpSpPr>
        <p:grpSpPr>
          <a:xfrm>
            <a:off x="6134081" y="888653"/>
            <a:ext cx="533372" cy="533480"/>
            <a:chOff x="457200" y="1378813"/>
            <a:chExt cx="695400" cy="695450"/>
          </a:xfrm>
        </p:grpSpPr>
        <p:sp>
          <p:nvSpPr>
            <p:cNvPr id="1125" name="Google Shape;112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6" name="Google Shape;112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Command</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Hydra -l ashton -P usr/share/wordlist/rockyou.txt -s 80 -f -vV 192.168.1.105 http-get /company_folders/secret_foulder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Results</a:t>
            </a:r>
            <a:endParaRPr sz="1200">
              <a:latin typeface="Roboto"/>
              <a:ea typeface="Roboto"/>
              <a:cs typeface="Roboto"/>
              <a:sym typeface="Roboto"/>
            </a:endParaRPr>
          </a:p>
        </p:txBody>
      </p:sp>
      <p:pic>
        <p:nvPicPr>
          <p:cNvPr id="1129" name="Google Shape;1129;p62"/>
          <p:cNvPicPr preferRelativeResize="0"/>
          <p:nvPr/>
        </p:nvPicPr>
        <p:blipFill>
          <a:blip r:embed="rId3">
            <a:alphaModFix/>
          </a:blip>
          <a:stretch>
            <a:fillRect/>
          </a:stretch>
        </p:blipFill>
        <p:spPr>
          <a:xfrm>
            <a:off x="6519623" y="3570075"/>
            <a:ext cx="2191600" cy="197175"/>
          </a:xfrm>
          <a:prstGeom prst="rect">
            <a:avLst/>
          </a:prstGeom>
          <a:noFill/>
          <a:ln>
            <a:noFill/>
          </a:ln>
        </p:spPr>
      </p:pic>
      <p:pic>
        <p:nvPicPr>
          <p:cNvPr id="1130" name="Google Shape;1130;p62"/>
          <p:cNvPicPr preferRelativeResize="0"/>
          <p:nvPr/>
        </p:nvPicPr>
        <p:blipFill>
          <a:blip r:embed="rId4">
            <a:alphaModFix/>
          </a:blip>
          <a:stretch>
            <a:fillRect/>
          </a:stretch>
        </p:blipFill>
        <p:spPr>
          <a:xfrm>
            <a:off x="6503637" y="3860625"/>
            <a:ext cx="2166572" cy="197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